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  <p:sldId id="265" r:id="rId9"/>
    <p:sldId id="260" r:id="rId10"/>
    <p:sldId id="266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Winters" initials="RW" lastIdx="1" clrIdx="0">
    <p:extLst>
      <p:ext uri="{19B8F6BF-5375-455C-9EA6-DF929625EA0E}">
        <p15:presenceInfo xmlns:p15="http://schemas.microsoft.com/office/powerpoint/2012/main" userId="S::rwinters@EIS.org.uk::7542ba0e-1d97-4753-8068-7011beada7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268E4-875A-4BD4-A9F1-CF04BA5A2556}" v="11" dt="2021-06-02T11:58:27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2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7C944-7E76-43E9-A828-072096EC43D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44826E-3366-4F57-968E-7CECF06F010C}">
      <dgm:prSet phldrT="[Text]"/>
      <dgm:spPr>
        <a:solidFill>
          <a:srgbClr val="7030A0"/>
        </a:solidFill>
      </dgm:spPr>
      <dgm:t>
        <a:bodyPr/>
        <a:lstStyle/>
        <a:p>
          <a:r>
            <a:rPr lang="en-GB" dirty="0"/>
            <a:t>The Teaching Profession</a:t>
          </a:r>
        </a:p>
      </dgm:t>
    </dgm:pt>
    <dgm:pt modelId="{A32024C8-F53C-43C5-A1C8-4072FA121EDC}" type="parTrans" cxnId="{A7EB794D-B85F-4446-83D9-5823F49593E5}">
      <dgm:prSet/>
      <dgm:spPr/>
      <dgm:t>
        <a:bodyPr/>
        <a:lstStyle/>
        <a:p>
          <a:endParaRPr lang="en-GB"/>
        </a:p>
      </dgm:t>
    </dgm:pt>
    <dgm:pt modelId="{CDB6AD95-BE9E-4B0F-8C87-3F386E71BDC8}" type="sibTrans" cxnId="{A7EB794D-B85F-4446-83D9-5823F49593E5}">
      <dgm:prSet/>
      <dgm:spPr/>
      <dgm:t>
        <a:bodyPr/>
        <a:lstStyle/>
        <a:p>
          <a:endParaRPr lang="en-GB"/>
        </a:p>
      </dgm:t>
    </dgm:pt>
    <dgm:pt modelId="{6D110737-0C77-4159-ACD8-7D3D5F4DBE0D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/>
            <a:t>Relationships</a:t>
          </a:r>
        </a:p>
      </dgm:t>
    </dgm:pt>
    <dgm:pt modelId="{6EDC645F-79E5-4FB2-A1C3-E5995D34DFDD}" type="parTrans" cxnId="{0BFF0B78-0270-4DD5-B5DE-0E45EE7FCCE1}">
      <dgm:prSet/>
      <dgm:spPr/>
      <dgm:t>
        <a:bodyPr/>
        <a:lstStyle/>
        <a:p>
          <a:endParaRPr lang="en-GB"/>
        </a:p>
      </dgm:t>
    </dgm:pt>
    <dgm:pt modelId="{248D7E49-9B99-490B-ACD8-39F06D178DA9}" type="sibTrans" cxnId="{0BFF0B78-0270-4DD5-B5DE-0E45EE7FCCE1}">
      <dgm:prSet/>
      <dgm:spPr/>
      <dgm:t>
        <a:bodyPr/>
        <a:lstStyle/>
        <a:p>
          <a:endParaRPr lang="en-GB"/>
        </a:p>
      </dgm:t>
    </dgm:pt>
    <dgm:pt modelId="{E5083950-EE0A-480E-8B90-28F79061E1B9}">
      <dgm:prSet phldrT="[Text]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GB" dirty="0"/>
            <a:t>Respect</a:t>
          </a:r>
        </a:p>
      </dgm:t>
    </dgm:pt>
    <dgm:pt modelId="{7E5DB5D9-AE42-458F-8BC0-E9FF1D3507CB}" type="parTrans" cxnId="{C5B6F12C-D5E9-4D54-939B-0E55D202EDAF}">
      <dgm:prSet/>
      <dgm:spPr/>
      <dgm:t>
        <a:bodyPr/>
        <a:lstStyle/>
        <a:p>
          <a:endParaRPr lang="en-GB"/>
        </a:p>
      </dgm:t>
    </dgm:pt>
    <dgm:pt modelId="{47B12C9D-0EB9-4D40-90BA-069C18BED839}" type="sibTrans" cxnId="{C5B6F12C-D5E9-4D54-939B-0E55D202EDAF}">
      <dgm:prSet/>
      <dgm:spPr/>
      <dgm:t>
        <a:bodyPr/>
        <a:lstStyle/>
        <a:p>
          <a:endParaRPr lang="en-GB"/>
        </a:p>
      </dgm:t>
    </dgm:pt>
    <dgm:pt modelId="{C4C64AE5-234F-4573-8243-4F764C5F0CA9}">
      <dgm:prSet phldrT="[Text]"/>
      <dgm:spPr>
        <a:solidFill>
          <a:srgbClr val="C00000"/>
        </a:solidFill>
      </dgm:spPr>
      <dgm:t>
        <a:bodyPr/>
        <a:lstStyle/>
        <a:p>
          <a:r>
            <a:rPr lang="en-GB" dirty="0"/>
            <a:t>Rights</a:t>
          </a:r>
        </a:p>
      </dgm:t>
    </dgm:pt>
    <dgm:pt modelId="{2EFAE78B-E8C5-4268-B060-E730276C07FE}" type="parTrans" cxnId="{D186A0C6-50F7-44B7-A3EC-86A065C4BBF3}">
      <dgm:prSet/>
      <dgm:spPr/>
      <dgm:t>
        <a:bodyPr/>
        <a:lstStyle/>
        <a:p>
          <a:endParaRPr lang="en-GB"/>
        </a:p>
      </dgm:t>
    </dgm:pt>
    <dgm:pt modelId="{9BCEFF14-F99B-41E5-8FA6-27C9E3EF2FBD}" type="sibTrans" cxnId="{D186A0C6-50F7-44B7-A3EC-86A065C4BBF3}">
      <dgm:prSet/>
      <dgm:spPr/>
      <dgm:t>
        <a:bodyPr/>
        <a:lstStyle/>
        <a:p>
          <a:endParaRPr lang="en-GB"/>
        </a:p>
      </dgm:t>
    </dgm:pt>
    <dgm:pt modelId="{CCBBD789-F40C-4292-8673-833BE8A1D233}" type="pres">
      <dgm:prSet presAssocID="{5097C944-7E76-43E9-A828-072096EC43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35FF98-7CD5-463C-B566-F761BB39F4A2}" type="pres">
      <dgm:prSet presAssocID="{1144826E-3366-4F57-968E-7CECF06F010C}" presName="centerShape" presStyleLbl="node0" presStyleIdx="0" presStyleCnt="1"/>
      <dgm:spPr/>
    </dgm:pt>
    <dgm:pt modelId="{EE37E291-12B8-40D7-A342-38EACFA4D30C}" type="pres">
      <dgm:prSet presAssocID="{6EDC645F-79E5-4FB2-A1C3-E5995D34DFDD}" presName="parTrans" presStyleLbl="bgSibTrans2D1" presStyleIdx="0" presStyleCnt="3"/>
      <dgm:spPr/>
    </dgm:pt>
    <dgm:pt modelId="{12BF5CCE-99B7-49A9-A2C6-317985D20348}" type="pres">
      <dgm:prSet presAssocID="{6D110737-0C77-4159-ACD8-7D3D5F4DBE0D}" presName="node" presStyleLbl="node1" presStyleIdx="0" presStyleCnt="3">
        <dgm:presLayoutVars>
          <dgm:bulletEnabled val="1"/>
        </dgm:presLayoutVars>
      </dgm:prSet>
      <dgm:spPr/>
    </dgm:pt>
    <dgm:pt modelId="{E81C049F-D371-4672-8944-882CD38CD2D2}" type="pres">
      <dgm:prSet presAssocID="{7E5DB5D9-AE42-458F-8BC0-E9FF1D3507CB}" presName="parTrans" presStyleLbl="bgSibTrans2D1" presStyleIdx="1" presStyleCnt="3"/>
      <dgm:spPr/>
    </dgm:pt>
    <dgm:pt modelId="{8CC93FE3-571B-4410-8D28-561F9F9E7A39}" type="pres">
      <dgm:prSet presAssocID="{E5083950-EE0A-480E-8B90-28F79061E1B9}" presName="node" presStyleLbl="node1" presStyleIdx="1" presStyleCnt="3">
        <dgm:presLayoutVars>
          <dgm:bulletEnabled val="1"/>
        </dgm:presLayoutVars>
      </dgm:prSet>
      <dgm:spPr/>
    </dgm:pt>
    <dgm:pt modelId="{88EC6C8B-77DB-4A2C-A79C-2948B14180B9}" type="pres">
      <dgm:prSet presAssocID="{2EFAE78B-E8C5-4268-B060-E730276C07FE}" presName="parTrans" presStyleLbl="bgSibTrans2D1" presStyleIdx="2" presStyleCnt="3"/>
      <dgm:spPr/>
    </dgm:pt>
    <dgm:pt modelId="{1AB6797D-8D86-456E-A3A5-7BAA1FE7141C}" type="pres">
      <dgm:prSet presAssocID="{C4C64AE5-234F-4573-8243-4F764C5F0CA9}" presName="node" presStyleLbl="node1" presStyleIdx="2" presStyleCnt="3">
        <dgm:presLayoutVars>
          <dgm:bulletEnabled val="1"/>
        </dgm:presLayoutVars>
      </dgm:prSet>
      <dgm:spPr/>
    </dgm:pt>
  </dgm:ptLst>
  <dgm:cxnLst>
    <dgm:cxn modelId="{FF896D19-9F15-4E58-9319-2C2CF4F05A03}" type="presOf" srcId="{2EFAE78B-E8C5-4268-B060-E730276C07FE}" destId="{88EC6C8B-77DB-4A2C-A79C-2948B14180B9}" srcOrd="0" destOrd="0" presId="urn:microsoft.com/office/officeart/2005/8/layout/radial4"/>
    <dgm:cxn modelId="{B600EF23-43BF-4FAC-B606-7892E48306E2}" type="presOf" srcId="{E5083950-EE0A-480E-8B90-28F79061E1B9}" destId="{8CC93FE3-571B-4410-8D28-561F9F9E7A39}" srcOrd="0" destOrd="0" presId="urn:microsoft.com/office/officeart/2005/8/layout/radial4"/>
    <dgm:cxn modelId="{C5B6F12C-D5E9-4D54-939B-0E55D202EDAF}" srcId="{1144826E-3366-4F57-968E-7CECF06F010C}" destId="{E5083950-EE0A-480E-8B90-28F79061E1B9}" srcOrd="1" destOrd="0" parTransId="{7E5DB5D9-AE42-458F-8BC0-E9FF1D3507CB}" sibTransId="{47B12C9D-0EB9-4D40-90BA-069C18BED839}"/>
    <dgm:cxn modelId="{E0071B5C-EC8B-44A1-ABA4-8EFDB0A31704}" type="presOf" srcId="{5097C944-7E76-43E9-A828-072096EC43DA}" destId="{CCBBD789-F40C-4292-8673-833BE8A1D233}" srcOrd="0" destOrd="0" presId="urn:microsoft.com/office/officeart/2005/8/layout/radial4"/>
    <dgm:cxn modelId="{623FC165-EFDB-4C5A-AADE-9E4E5DD60FDC}" type="presOf" srcId="{6EDC645F-79E5-4FB2-A1C3-E5995D34DFDD}" destId="{EE37E291-12B8-40D7-A342-38EACFA4D30C}" srcOrd="0" destOrd="0" presId="urn:microsoft.com/office/officeart/2005/8/layout/radial4"/>
    <dgm:cxn modelId="{7496D446-3727-417C-A6C1-7C1CF7111A1B}" type="presOf" srcId="{6D110737-0C77-4159-ACD8-7D3D5F4DBE0D}" destId="{12BF5CCE-99B7-49A9-A2C6-317985D20348}" srcOrd="0" destOrd="0" presId="urn:microsoft.com/office/officeart/2005/8/layout/radial4"/>
    <dgm:cxn modelId="{A7EB794D-B85F-4446-83D9-5823F49593E5}" srcId="{5097C944-7E76-43E9-A828-072096EC43DA}" destId="{1144826E-3366-4F57-968E-7CECF06F010C}" srcOrd="0" destOrd="0" parTransId="{A32024C8-F53C-43C5-A1C8-4072FA121EDC}" sibTransId="{CDB6AD95-BE9E-4B0F-8C87-3F386E71BDC8}"/>
    <dgm:cxn modelId="{92750A76-BF13-4CE0-8350-8DC8617928A7}" type="presOf" srcId="{C4C64AE5-234F-4573-8243-4F764C5F0CA9}" destId="{1AB6797D-8D86-456E-A3A5-7BAA1FE7141C}" srcOrd="0" destOrd="0" presId="urn:microsoft.com/office/officeart/2005/8/layout/radial4"/>
    <dgm:cxn modelId="{0BFF0B78-0270-4DD5-B5DE-0E45EE7FCCE1}" srcId="{1144826E-3366-4F57-968E-7CECF06F010C}" destId="{6D110737-0C77-4159-ACD8-7D3D5F4DBE0D}" srcOrd="0" destOrd="0" parTransId="{6EDC645F-79E5-4FB2-A1C3-E5995D34DFDD}" sibTransId="{248D7E49-9B99-490B-ACD8-39F06D178DA9}"/>
    <dgm:cxn modelId="{AA51D897-3331-4436-A723-6B950EBF3026}" type="presOf" srcId="{1144826E-3366-4F57-968E-7CECF06F010C}" destId="{4A35FF98-7CD5-463C-B566-F761BB39F4A2}" srcOrd="0" destOrd="0" presId="urn:microsoft.com/office/officeart/2005/8/layout/radial4"/>
    <dgm:cxn modelId="{03DF62A9-0678-4140-87DC-4D54EB03D318}" type="presOf" srcId="{7E5DB5D9-AE42-458F-8BC0-E9FF1D3507CB}" destId="{E81C049F-D371-4672-8944-882CD38CD2D2}" srcOrd="0" destOrd="0" presId="urn:microsoft.com/office/officeart/2005/8/layout/radial4"/>
    <dgm:cxn modelId="{D186A0C6-50F7-44B7-A3EC-86A065C4BBF3}" srcId="{1144826E-3366-4F57-968E-7CECF06F010C}" destId="{C4C64AE5-234F-4573-8243-4F764C5F0CA9}" srcOrd="2" destOrd="0" parTransId="{2EFAE78B-E8C5-4268-B060-E730276C07FE}" sibTransId="{9BCEFF14-F99B-41E5-8FA6-27C9E3EF2FBD}"/>
    <dgm:cxn modelId="{3107AB20-A9CE-4CD9-AF69-F61070B3C9EE}" type="presParOf" srcId="{CCBBD789-F40C-4292-8673-833BE8A1D233}" destId="{4A35FF98-7CD5-463C-B566-F761BB39F4A2}" srcOrd="0" destOrd="0" presId="urn:microsoft.com/office/officeart/2005/8/layout/radial4"/>
    <dgm:cxn modelId="{1AFB49C7-C248-4C6E-919B-AEB6AB9BA42F}" type="presParOf" srcId="{CCBBD789-F40C-4292-8673-833BE8A1D233}" destId="{EE37E291-12B8-40D7-A342-38EACFA4D30C}" srcOrd="1" destOrd="0" presId="urn:microsoft.com/office/officeart/2005/8/layout/radial4"/>
    <dgm:cxn modelId="{B2434DE3-D208-418D-B99B-2DD01718C8C1}" type="presParOf" srcId="{CCBBD789-F40C-4292-8673-833BE8A1D233}" destId="{12BF5CCE-99B7-49A9-A2C6-317985D20348}" srcOrd="2" destOrd="0" presId="urn:microsoft.com/office/officeart/2005/8/layout/radial4"/>
    <dgm:cxn modelId="{006C6C66-749E-4668-9E79-B79AB4AA0EEE}" type="presParOf" srcId="{CCBBD789-F40C-4292-8673-833BE8A1D233}" destId="{E81C049F-D371-4672-8944-882CD38CD2D2}" srcOrd="3" destOrd="0" presId="urn:microsoft.com/office/officeart/2005/8/layout/radial4"/>
    <dgm:cxn modelId="{9FBF38B0-435B-4486-B363-4BF5C2002BF3}" type="presParOf" srcId="{CCBBD789-F40C-4292-8673-833BE8A1D233}" destId="{8CC93FE3-571B-4410-8D28-561F9F9E7A39}" srcOrd="4" destOrd="0" presId="urn:microsoft.com/office/officeart/2005/8/layout/radial4"/>
    <dgm:cxn modelId="{0A991A82-2F94-4E6F-AFD5-D8A44164DA29}" type="presParOf" srcId="{CCBBD789-F40C-4292-8673-833BE8A1D233}" destId="{88EC6C8B-77DB-4A2C-A79C-2948B14180B9}" srcOrd="5" destOrd="0" presId="urn:microsoft.com/office/officeart/2005/8/layout/radial4"/>
    <dgm:cxn modelId="{D23EC6ED-B91E-46D1-8F9A-03BD1C12D27A}" type="presParOf" srcId="{CCBBD789-F40C-4292-8673-833BE8A1D233}" destId="{1AB6797D-8D86-456E-A3A5-7BAA1FE7141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35FF98-7CD5-463C-B566-F761BB39F4A2}">
      <dsp:nvSpPr>
        <dsp:cNvPr id="0" name=""/>
        <dsp:cNvSpPr/>
      </dsp:nvSpPr>
      <dsp:spPr>
        <a:xfrm>
          <a:off x="2540559" y="3148512"/>
          <a:ext cx="2343347" cy="2343347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The Teaching Profession</a:t>
          </a:r>
        </a:p>
      </dsp:txBody>
      <dsp:txXfrm>
        <a:off x="2883734" y="3491687"/>
        <a:ext cx="1656997" cy="1656997"/>
      </dsp:txXfrm>
    </dsp:sp>
    <dsp:sp modelId="{EE37E291-12B8-40D7-A342-38EACFA4D30C}">
      <dsp:nvSpPr>
        <dsp:cNvPr id="0" name=""/>
        <dsp:cNvSpPr/>
      </dsp:nvSpPr>
      <dsp:spPr>
        <a:xfrm rot="12900000">
          <a:off x="943471" y="2709165"/>
          <a:ext cx="1889767" cy="667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F5CCE-99B7-49A9-A2C6-317985D20348}">
      <dsp:nvSpPr>
        <dsp:cNvPr id="0" name=""/>
        <dsp:cNvSpPr/>
      </dsp:nvSpPr>
      <dsp:spPr>
        <a:xfrm>
          <a:off x="1261" y="1610657"/>
          <a:ext cx="2226180" cy="178094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Relationships</a:t>
          </a:r>
        </a:p>
      </dsp:txBody>
      <dsp:txXfrm>
        <a:off x="53423" y="1662819"/>
        <a:ext cx="2121856" cy="1676620"/>
      </dsp:txXfrm>
    </dsp:sp>
    <dsp:sp modelId="{E81C049F-D371-4672-8944-882CD38CD2D2}">
      <dsp:nvSpPr>
        <dsp:cNvPr id="0" name=""/>
        <dsp:cNvSpPr/>
      </dsp:nvSpPr>
      <dsp:spPr>
        <a:xfrm rot="16200000">
          <a:off x="2767349" y="1759715"/>
          <a:ext cx="1889767" cy="667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93FE3-571B-4410-8D28-561F9F9E7A39}">
      <dsp:nvSpPr>
        <dsp:cNvPr id="0" name=""/>
        <dsp:cNvSpPr/>
      </dsp:nvSpPr>
      <dsp:spPr>
        <a:xfrm>
          <a:off x="2599143" y="258286"/>
          <a:ext cx="2226180" cy="1780944"/>
        </a:xfrm>
        <a:prstGeom prst="roundRect">
          <a:avLst>
            <a:gd name="adj" fmla="val 10000"/>
          </a:avLst>
        </a:prstGeom>
        <a:solidFill>
          <a:schemeClr val="tx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Respect</a:t>
          </a:r>
        </a:p>
      </dsp:txBody>
      <dsp:txXfrm>
        <a:off x="2651305" y="310448"/>
        <a:ext cx="2121856" cy="1676620"/>
      </dsp:txXfrm>
    </dsp:sp>
    <dsp:sp modelId="{88EC6C8B-77DB-4A2C-A79C-2948B14180B9}">
      <dsp:nvSpPr>
        <dsp:cNvPr id="0" name=""/>
        <dsp:cNvSpPr/>
      </dsp:nvSpPr>
      <dsp:spPr>
        <a:xfrm rot="19500000">
          <a:off x="4591227" y="2709165"/>
          <a:ext cx="1889767" cy="667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6797D-8D86-456E-A3A5-7BAA1FE7141C}">
      <dsp:nvSpPr>
        <dsp:cNvPr id="0" name=""/>
        <dsp:cNvSpPr/>
      </dsp:nvSpPr>
      <dsp:spPr>
        <a:xfrm>
          <a:off x="5197025" y="1610657"/>
          <a:ext cx="2226180" cy="1780944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Rights</a:t>
          </a:r>
        </a:p>
      </dsp:txBody>
      <dsp:txXfrm>
        <a:off x="5249187" y="1662819"/>
        <a:ext cx="2121856" cy="167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9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5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8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8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7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2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2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36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5B72BDE-DA39-4BC8-801F-5CC87539F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79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4E4291-AA4B-4CDD-87FB-9EF7ADE82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1007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27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28ABC-7BEB-4642-BF82-AD33F86CA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23999"/>
            <a:ext cx="5334000" cy="3535018"/>
          </a:xfrm>
        </p:spPr>
        <p:txBody>
          <a:bodyPr anchor="ctr">
            <a:normAutofit/>
          </a:bodyPr>
          <a:lstStyle/>
          <a:p>
            <a:pPr algn="r"/>
            <a:r>
              <a:rPr lang="en-GB" sz="8000">
                <a:solidFill>
                  <a:srgbClr val="FFFFFF"/>
                </a:solidFill>
              </a:rPr>
              <a:t>Employment Rights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902D3-9CFC-4524-B0E1-0B41A17E8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498258"/>
            <a:ext cx="5820698" cy="2027903"/>
          </a:xfrm>
        </p:spPr>
        <p:txBody>
          <a:bodyPr anchor="t">
            <a:normAutofit/>
          </a:bodyPr>
          <a:lstStyle/>
          <a:p>
            <a:pPr algn="r"/>
            <a:r>
              <a:rPr lang="en-GB" sz="2800" dirty="0">
                <a:solidFill>
                  <a:srgbClr val="FFFFFF"/>
                </a:solidFill>
              </a:rPr>
              <a:t>How do they help to “Prepare for Your New Teaching Job” </a:t>
            </a:r>
          </a:p>
          <a:p>
            <a:pPr algn="r"/>
            <a:r>
              <a:rPr lang="en-GB" sz="2800" dirty="0">
                <a:solidFill>
                  <a:srgbClr val="FFFFFF"/>
                </a:solidFill>
              </a:rPr>
              <a:t>Why are they Important?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B49F8-8195-4386-8771-C28B0A7CD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" y="113838"/>
            <a:ext cx="1308468" cy="11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12 Different Types of Brick Laying Tools - Home Stratosphere">
            <a:extLst>
              <a:ext uri="{FF2B5EF4-FFF2-40B4-BE49-F238E27FC236}">
                <a16:creationId xmlns:a16="http://schemas.microsoft.com/office/drawing/2014/main" id="{052834E4-60EA-4FD5-A976-55F0C09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085" y="1558506"/>
            <a:ext cx="3693157" cy="4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A4EBE20A-D036-4DF2-A1E6-4BFE0CACF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4" y="1270959"/>
            <a:ext cx="7222467" cy="4825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D066C-9316-4B71-8DDB-2FA7018B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" y="322054"/>
            <a:ext cx="7481977" cy="841540"/>
          </a:xfrm>
        </p:spPr>
        <p:txBody>
          <a:bodyPr anchor="b">
            <a:normAutofit/>
          </a:bodyPr>
          <a:lstStyle/>
          <a:p>
            <a:r>
              <a:rPr lang="en-GB" dirty="0"/>
              <a:t>It’s not just bricks and mortar!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AF084B4-D105-4F3C-BF1C-543F5632A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076994"/>
              </p:ext>
            </p:extLst>
          </p:nvPr>
        </p:nvGraphicFramePr>
        <p:xfrm>
          <a:off x="86265" y="961206"/>
          <a:ext cx="7424467" cy="575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8350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C997D-D9EC-488F-B4B3-5D33AAE72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524" y="1464074"/>
            <a:ext cx="4572000" cy="29460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6200" dirty="0"/>
              <a:t>Participate, Protect and Improve</a:t>
            </a:r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1EEFD2B3-A819-4791-BFD7-7DCEC9D69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7" r="6449" b="2"/>
          <a:stretch/>
        </p:blipFill>
        <p:spPr>
          <a:xfrm>
            <a:off x="762476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937CA8D-332A-45D1-972C-67521CC34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574" y="5352937"/>
            <a:ext cx="1569603" cy="14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8374A-4808-44A9-8CAC-7FEA845A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46" y="127001"/>
            <a:ext cx="10024448" cy="1082368"/>
          </a:xfrm>
        </p:spPr>
        <p:txBody>
          <a:bodyPr>
            <a:normAutofit fontScale="90000"/>
          </a:bodyPr>
          <a:lstStyle/>
          <a:p>
            <a:r>
              <a:rPr lang="en-GB" dirty="0"/>
              <a:t>Unions are made up of Members – </a:t>
            </a:r>
            <a:r>
              <a:rPr lang="en-GB"/>
              <a:t>That’s You!</a:t>
            </a:r>
            <a:endParaRPr lang="en-GB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CD1F95AA-F945-4D6C-B135-E75C58D3E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61" y="4969295"/>
            <a:ext cx="1642448" cy="14761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7BA47-30A0-43D3-A21C-E3159B30B935}"/>
              </a:ext>
            </a:extLst>
          </p:cNvPr>
          <p:cNvSpPr txBox="1"/>
          <p:nvPr/>
        </p:nvSpPr>
        <p:spPr>
          <a:xfrm>
            <a:off x="247291" y="1069674"/>
            <a:ext cx="10972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Your working conditions can be good or bad.</a:t>
            </a:r>
          </a:p>
          <a:p>
            <a:r>
              <a:rPr lang="en-US" sz="3600" dirty="0"/>
              <a:t>You can determine which, choose wisely.</a:t>
            </a:r>
          </a:p>
          <a:p>
            <a:r>
              <a:rPr lang="en-US" sz="3600" dirty="0"/>
              <a:t>You can work with others to ensure your workplace is safe.</a:t>
            </a:r>
          </a:p>
          <a:p>
            <a:r>
              <a:rPr lang="en-US" sz="3600" dirty="0"/>
              <a:t>You can use knowledge of your </a:t>
            </a:r>
            <a:r>
              <a:rPr lang="en-US" sz="3600" dirty="0" err="1"/>
              <a:t>T’s&amp;C’s</a:t>
            </a:r>
            <a:r>
              <a:rPr lang="en-US" sz="3600" dirty="0"/>
              <a:t> to make your workplace better.</a:t>
            </a:r>
          </a:p>
          <a:p>
            <a:r>
              <a:rPr lang="en-US" sz="3600" dirty="0"/>
              <a:t>You can recognise your role in this.</a:t>
            </a:r>
          </a:p>
          <a:p>
            <a:r>
              <a:rPr lang="en-US" sz="3600" dirty="0"/>
              <a:t>You can participate. </a:t>
            </a:r>
          </a:p>
          <a:p>
            <a:endParaRPr lang="en-US" sz="3600" dirty="0"/>
          </a:p>
          <a:p>
            <a:r>
              <a:rPr lang="en-US" sz="3600" dirty="0"/>
              <a:t>It’s Your Profession, It’s Your Union, It’s Your Choice</a:t>
            </a:r>
          </a:p>
        </p:txBody>
      </p:sp>
    </p:spTree>
    <p:extLst>
      <p:ext uri="{BB962C8B-B14F-4D97-AF65-F5344CB8AC3E}">
        <p14:creationId xmlns:p14="http://schemas.microsoft.com/office/powerpoint/2010/main" val="314405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EA1850-0C10-4DF0-BF88-81B75396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23" y="191728"/>
            <a:ext cx="9663903" cy="1188497"/>
          </a:xfrm>
        </p:spPr>
        <p:txBody>
          <a:bodyPr>
            <a:normAutofit fontScale="90000"/>
          </a:bodyPr>
          <a:lstStyle/>
          <a:p>
            <a:r>
              <a:rPr lang="en-GB" dirty="0"/>
              <a:t>Why Are Employment Rights and Terms and Conditions Important?</a:t>
            </a:r>
          </a:p>
        </p:txBody>
      </p:sp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D246E420-931D-4EF7-91DA-932327E5C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871" y="112251"/>
            <a:ext cx="1782557" cy="16020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5402F4-A944-4285-AE88-FA2B84032130}"/>
              </a:ext>
            </a:extLst>
          </p:cNvPr>
          <p:cNvSpPr txBox="1"/>
          <p:nvPr/>
        </p:nvSpPr>
        <p:spPr>
          <a:xfrm>
            <a:off x="250723" y="1380225"/>
            <a:ext cx="95488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are the framework of your job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are the key elements that structure your job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apply to everyone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ensure fairness and equality in the workplace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are in statue and UK wide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protect against exploitation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were fought for and won by those who came before you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are a legacy to be defended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determine what you earn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determine your future protection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They come with responsibility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800" dirty="0"/>
              <a:t>Without the unions including the EIS they wouldn’t exist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50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2251-1995-4AA5-93B6-63613DBC3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/>
              <a:t>Pay</a:t>
            </a: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AA2A179D-4148-437A-A94C-59F75BE2E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r="4403" b="-1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903D977-9127-472E-A3B9-579F4F167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47627"/>
            <a:ext cx="1544125" cy="13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114D8-9AC2-4359-BDAF-121313B2C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619" y="228600"/>
            <a:ext cx="6717891" cy="75217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It’s Not All About Money!</a:t>
            </a:r>
          </a:p>
        </p:txBody>
      </p:sp>
      <p:pic>
        <p:nvPicPr>
          <p:cNvPr id="1026" name="Picture 2" descr="3d small person and pound sterling sign | Stock image | Colourbox">
            <a:extLst>
              <a:ext uri="{FF2B5EF4-FFF2-40B4-BE49-F238E27FC236}">
                <a16:creationId xmlns:a16="http://schemas.microsoft.com/office/drawing/2014/main" id="{289CD171-5BB8-42E9-88B3-6BEC771B9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1"/>
          <a:stretch/>
        </p:blipFill>
        <p:spPr bwMode="auto">
          <a:xfrm>
            <a:off x="-663657" y="8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0" name="Freeform: Shape 74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56CC5C-302C-453F-86F9-00E14ED73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110" y="1209370"/>
            <a:ext cx="7381567" cy="53536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dirty="0"/>
              <a:t>Why is it important so early in my career?</a:t>
            </a:r>
          </a:p>
          <a:p>
            <a:pPr marL="285750"/>
            <a:r>
              <a:rPr lang="en-US" dirty="0"/>
              <a:t>Who Decides it?</a:t>
            </a:r>
          </a:p>
          <a:p>
            <a:pPr marL="285750"/>
            <a:r>
              <a:rPr lang="en-US" dirty="0"/>
              <a:t>What has it got to do with me other than my pay at the end of the month?</a:t>
            </a:r>
          </a:p>
          <a:p>
            <a:pPr marL="285750"/>
            <a:r>
              <a:rPr lang="en-US" dirty="0"/>
              <a:t>Why is being in the EIS so important for this?</a:t>
            </a:r>
          </a:p>
          <a:p>
            <a:pPr marL="285750"/>
            <a:r>
              <a:rPr lang="en-US" dirty="0"/>
              <a:t>I didn’t take the job on for the pay, I just love the job?</a:t>
            </a:r>
          </a:p>
          <a:p>
            <a:pPr marL="285750"/>
            <a:r>
              <a:rPr lang="en-US" dirty="0"/>
              <a:t>Isn't pay up to the employer?</a:t>
            </a:r>
          </a:p>
          <a:p>
            <a:pPr marL="285750"/>
            <a:endParaRPr lang="en-US" sz="1200" dirty="0"/>
          </a:p>
          <a:p>
            <a:pPr marL="285750"/>
            <a:endParaRPr lang="en-US" sz="1200" dirty="0"/>
          </a:p>
          <a:p>
            <a:pPr marL="285750"/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4403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CCA0D-173E-41C3-B9CB-23F9C700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364" y="971551"/>
            <a:ext cx="4410635" cy="253841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r"/>
            <a:r>
              <a:rPr lang="en-US" sz="8000" dirty="0"/>
              <a:t>Pensions</a:t>
            </a:r>
            <a:endParaRPr lang="en-US" sz="8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9967E-4896-4D4D-95C0-4F4CF06C0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6366" b="1"/>
          <a:stretch/>
        </p:blipFill>
        <p:spPr>
          <a:xfrm>
            <a:off x="762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56B9-9022-4A2F-A237-D78B5793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221226"/>
            <a:ext cx="9640529" cy="1113503"/>
          </a:xfrm>
        </p:spPr>
        <p:txBody>
          <a:bodyPr/>
          <a:lstStyle/>
          <a:p>
            <a:r>
              <a:rPr lang="en-GB" dirty="0"/>
              <a:t>Where You End Up starts When You Begin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613E4-5994-4EF8-B5C4-09A0B4B7F9B9}"/>
              </a:ext>
            </a:extLst>
          </p:cNvPr>
          <p:cNvSpPr txBox="1"/>
          <p:nvPr/>
        </p:nvSpPr>
        <p:spPr>
          <a:xfrm>
            <a:off x="322990" y="1334729"/>
            <a:ext cx="92177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200" b="1" dirty="0"/>
              <a:t>I’m too young to think about pensions?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200" b="1" dirty="0"/>
              <a:t>Is it a general scheme?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200" b="1" dirty="0"/>
              <a:t>I have no influence on what's in the pension scheme!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200" b="1" dirty="0"/>
              <a:t>It is money I could spend elsewhere, why should I be in the Teachers Pension Scheme?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3200" b="1" dirty="0"/>
              <a:t>What has a trade union got to do with my work pension?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endParaRPr lang="en-GB" dirty="0"/>
          </a:p>
        </p:txBody>
      </p:sp>
      <p:pic>
        <p:nvPicPr>
          <p:cNvPr id="2052" name="Picture 4" descr="The Hongkong and Shanghai Banking Corporation Credit card Financial  services Finance, Enterprise Golden Pig money pot, saving, golden Frame png  | PNGEgg">
            <a:extLst>
              <a:ext uri="{FF2B5EF4-FFF2-40B4-BE49-F238E27FC236}">
                <a16:creationId xmlns:a16="http://schemas.microsoft.com/office/drawing/2014/main" id="{EBFB4871-65B3-48C4-ADC4-9A5B26297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03" y="3781162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1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23718-41F3-49C0-A280-F863D566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8456" y="2057034"/>
            <a:ext cx="3001296" cy="1292326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 algn="r"/>
            <a:r>
              <a:rPr lang="en-US" sz="3200" dirty="0"/>
              <a:t>What Are They?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Why Are They Important?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How Do They Help Me? 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6E3368C-B3A5-484E-8070-EC7E903F8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A2B9B4-6095-47C2-8BBC-4792C5C7A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ontent Placeholder 9" descr="Logo&#10;&#10;Description automatically generated with medium confidence">
            <a:extLst>
              <a:ext uri="{FF2B5EF4-FFF2-40B4-BE49-F238E27FC236}">
                <a16:creationId xmlns:a16="http://schemas.microsoft.com/office/drawing/2014/main" id="{C8198A71-9457-434E-B6DB-097301A4B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0" y="113955"/>
            <a:ext cx="8844576" cy="6633432"/>
          </a:xfrm>
        </p:spPr>
      </p:pic>
    </p:spTree>
    <p:extLst>
      <p:ext uri="{BB962C8B-B14F-4D97-AF65-F5344CB8AC3E}">
        <p14:creationId xmlns:p14="http://schemas.microsoft.com/office/powerpoint/2010/main" val="46212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103C-D170-40B2-82C1-FB571AF6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6" y="483080"/>
            <a:ext cx="9687464" cy="724618"/>
          </a:xfrm>
        </p:spPr>
        <p:txBody>
          <a:bodyPr>
            <a:normAutofit/>
          </a:bodyPr>
          <a:lstStyle/>
          <a:p>
            <a:r>
              <a:rPr lang="en-GB" dirty="0"/>
              <a:t>What are they?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1F17C-B419-4557-BB53-A707DFF55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9120"/>
            <a:ext cx="11332234" cy="53886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b="1" dirty="0"/>
              <a:t>When you hear “SNCT Handbook” this is where your national terms and conditions are:</a:t>
            </a:r>
          </a:p>
          <a:p>
            <a:pPr algn="ctr"/>
            <a:r>
              <a:rPr lang="en-GB" dirty="0"/>
              <a:t> </a:t>
            </a:r>
            <a:r>
              <a:rPr lang="en-GB" b="1" dirty="0">
                <a:solidFill>
                  <a:srgbClr val="FFC000"/>
                </a:solidFill>
              </a:rPr>
              <a:t>Scottish Negotiating Committee for Teachers.</a:t>
            </a:r>
          </a:p>
          <a:p>
            <a:pPr algn="ctr"/>
            <a:endParaRPr lang="en-GB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GB" b="1" u="sng" dirty="0"/>
              <a:t>SNCT</a:t>
            </a:r>
          </a:p>
          <a:p>
            <a:pPr marL="0" indent="0">
              <a:buNone/>
            </a:pPr>
            <a:r>
              <a:rPr lang="en-GB" sz="1900" dirty="0"/>
              <a:t>Pay</a:t>
            </a:r>
          </a:p>
          <a:p>
            <a:pPr marL="0" indent="0">
              <a:buNone/>
            </a:pPr>
            <a:r>
              <a:rPr lang="en-GB" sz="1900" dirty="0"/>
              <a:t>Main Duties</a:t>
            </a:r>
          </a:p>
          <a:p>
            <a:pPr marL="0" indent="0">
              <a:buNone/>
            </a:pPr>
            <a:r>
              <a:rPr lang="en-GB" sz="1900" dirty="0"/>
              <a:t>Working Year and Working Week</a:t>
            </a:r>
          </a:p>
          <a:p>
            <a:pPr marL="0" indent="0">
              <a:buNone/>
            </a:pPr>
            <a:r>
              <a:rPr lang="en-GB" sz="1900" dirty="0"/>
              <a:t>Class Size</a:t>
            </a:r>
          </a:p>
          <a:p>
            <a:pPr marL="0" indent="0">
              <a:buNone/>
            </a:pPr>
            <a:r>
              <a:rPr lang="en-GB" sz="1900" dirty="0"/>
              <a:t>Annual Leave</a:t>
            </a:r>
          </a:p>
          <a:p>
            <a:pPr marL="0" indent="0">
              <a:buNone/>
            </a:pPr>
            <a:r>
              <a:rPr lang="en-GB" sz="1900" dirty="0"/>
              <a:t>Sickness Allowances and Notification Arrangements</a:t>
            </a:r>
          </a:p>
          <a:p>
            <a:pPr marL="0" indent="0">
              <a:buNone/>
            </a:pPr>
            <a:r>
              <a:rPr lang="en-GB" sz="1900" dirty="0"/>
              <a:t>Family Leave</a:t>
            </a:r>
          </a:p>
          <a:p>
            <a:pPr marL="0" indent="0">
              <a:buNone/>
            </a:pPr>
            <a:r>
              <a:rPr lang="en-GB" sz="1900" dirty="0"/>
              <a:t>Disciplinary and Grievance Procedures</a:t>
            </a:r>
          </a:p>
          <a:p>
            <a:pPr marL="0" indent="0">
              <a:buNone/>
            </a:pPr>
            <a:r>
              <a:rPr lang="en-GB" sz="1900" dirty="0"/>
              <a:t>Other Provisions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A8012B-769A-4627-B6D6-AB6E9FB8BDF4}"/>
              </a:ext>
            </a:extLst>
          </p:cNvPr>
          <p:cNvSpPr txBox="1"/>
          <p:nvPr/>
        </p:nvSpPr>
        <p:spPr>
          <a:xfrm>
            <a:off x="5624422" y="297323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49D7-F3F8-4B89-B9E6-F209F4D5D2F7}"/>
              </a:ext>
            </a:extLst>
          </p:cNvPr>
          <p:cNvSpPr txBox="1"/>
          <p:nvPr/>
        </p:nvSpPr>
        <p:spPr>
          <a:xfrm>
            <a:off x="5883929" y="2632449"/>
            <a:ext cx="54576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u="sng" dirty="0"/>
              <a:t>LNCT</a:t>
            </a:r>
          </a:p>
          <a:p>
            <a:r>
              <a:rPr lang="en-GB" dirty="0"/>
              <a:t>These determine matters locally</a:t>
            </a:r>
          </a:p>
          <a:p>
            <a:r>
              <a:rPr lang="en-GB" dirty="0"/>
              <a:t>Areas not covered by SNCT</a:t>
            </a:r>
          </a:p>
          <a:p>
            <a:r>
              <a:rPr lang="en-GB" dirty="0"/>
              <a:t>Areas of improvement on SNCT</a:t>
            </a:r>
          </a:p>
          <a:p>
            <a:r>
              <a:rPr lang="en-GB" dirty="0"/>
              <a:t>Local Terms Procedures and Policies</a:t>
            </a:r>
          </a:p>
          <a:p>
            <a:r>
              <a:rPr lang="en-GB" dirty="0"/>
              <a:t>Local Authority based negotiating machinery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84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CBD0-F58D-44E8-91E6-F1894384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753" y="1062825"/>
            <a:ext cx="3381668" cy="1871206"/>
          </a:xfrm>
        </p:spPr>
        <p:txBody>
          <a:bodyPr anchor="b">
            <a:normAutofit/>
          </a:bodyPr>
          <a:lstStyle/>
          <a:p>
            <a:pPr algn="ctr"/>
            <a:r>
              <a:rPr lang="en-GB"/>
              <a:t>Working Conditions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2FBDB18-449B-4AC4-8813-45B35E174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BE5DED6-1669-479D-BEF4-66046883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C06AE5-35DC-4CBC-93A9-527AEDAD1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286001"/>
            <a:ext cx="2286000" cy="2286000"/>
          </a:xfrm>
          <a:prstGeom prst="rect">
            <a:avLst/>
          </a:prstGeom>
        </p:spPr>
      </p:pic>
      <p:pic>
        <p:nvPicPr>
          <p:cNvPr id="18" name="Content Placeholder 17" descr="Logo, company name&#10;&#10;Description automatically generated">
            <a:extLst>
              <a:ext uri="{FF2B5EF4-FFF2-40B4-BE49-F238E27FC236}">
                <a16:creationId xmlns:a16="http://schemas.microsoft.com/office/drawing/2014/main" id="{2D433219-D858-459C-A348-9FAC74295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84" y="4572002"/>
            <a:ext cx="2257425" cy="2028825"/>
          </a:xfr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8B47EB3-2327-4B83-885D-1A973B103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8F38302-0411-4C02-A968-5BE487CB5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3963B288-E5D0-482A-A712-5A98CC478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168" y="2286001"/>
            <a:ext cx="3082413" cy="23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7724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446</Words>
  <Application>Microsoft Office PowerPoint</Application>
  <PresentationFormat>Widescreen</PresentationFormat>
  <Paragraphs>73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Nova Cond</vt:lpstr>
      <vt:lpstr>Impact</vt:lpstr>
      <vt:lpstr>Wingdings</vt:lpstr>
      <vt:lpstr>TornVTI</vt:lpstr>
      <vt:lpstr>Employment Rights</vt:lpstr>
      <vt:lpstr>Why Are Employment Rights and Terms and Conditions Important?</vt:lpstr>
      <vt:lpstr>Pay</vt:lpstr>
      <vt:lpstr>It’s Not All About Money!</vt:lpstr>
      <vt:lpstr>Pensions</vt:lpstr>
      <vt:lpstr>Where You End Up starts When You Begin</vt:lpstr>
      <vt:lpstr>What Are They?  Why Are They Important?  How Do They Help Me?  </vt:lpstr>
      <vt:lpstr>What are they?</vt:lpstr>
      <vt:lpstr>Working Conditions</vt:lpstr>
      <vt:lpstr>It’s not just bricks and mortar!</vt:lpstr>
      <vt:lpstr>Participate, Protect and Improve</vt:lpstr>
      <vt:lpstr>Unions are made up of Members – That’s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Winters</dc:creator>
  <cp:lastModifiedBy>Suki Sangha</cp:lastModifiedBy>
  <cp:revision>5</cp:revision>
  <dcterms:created xsi:type="dcterms:W3CDTF">2021-05-26T09:52:11Z</dcterms:created>
  <dcterms:modified xsi:type="dcterms:W3CDTF">2021-06-02T15:41:36Z</dcterms:modified>
</cp:coreProperties>
</file>